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57" r:id="rId4"/>
    <p:sldId id="258" r:id="rId5"/>
    <p:sldId id="266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04F7A88-657D-4C42-ABB3-3440FCADA92D}" type="datetimeFigureOut">
              <a:rPr lang="pt-BR" smtClean="0"/>
              <a:pPr/>
              <a:t>11/09/2012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8BE262-3CD4-4A7E-8AA3-9AB88453577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nifae_logo.jpg"/>
          <p:cNvPicPr>
            <a:picLocks noChangeAspect="1"/>
          </p:cNvPicPr>
          <p:nvPr/>
        </p:nvPicPr>
        <p:blipFill>
          <a:blip r:embed="rId2">
            <a:lum bright="86000" contrast="-10000"/>
          </a:blip>
          <a:stretch>
            <a:fillRect/>
          </a:stretch>
        </p:blipFill>
        <p:spPr>
          <a:xfrm>
            <a:off x="785786" y="4776470"/>
            <a:ext cx="7868180" cy="208153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sz="5300" dirty="0" smtClean="0"/>
              <a:t>Trabalho inicial – </a:t>
            </a:r>
            <a:r>
              <a:rPr lang="pt-BR" sz="5300" dirty="0" err="1" smtClean="0"/>
              <a:t>Unifae</a:t>
            </a:r>
            <a:r>
              <a:rPr lang="pt-BR" sz="5300" dirty="0" smtClean="0"/>
              <a:t> </a:t>
            </a:r>
            <a:br>
              <a:rPr lang="pt-BR" sz="5300" dirty="0" smtClean="0"/>
            </a:br>
            <a:r>
              <a:rPr lang="pt-BR" sz="5300" dirty="0" smtClean="0"/>
              <a:t>6º período</a:t>
            </a:r>
            <a:br>
              <a:rPr lang="pt-BR" sz="5300" dirty="0" smtClean="0"/>
            </a:br>
            <a:r>
              <a:rPr lang="pt-BR" sz="5300" dirty="0" smtClean="0"/>
              <a:t>Engenharia de Produção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85720" y="3857628"/>
            <a:ext cx="5124480" cy="1752600"/>
          </a:xfrm>
        </p:spPr>
        <p:txBody>
          <a:bodyPr>
            <a:normAutofit/>
          </a:bodyPr>
          <a:lstStyle/>
          <a:p>
            <a:pPr algn="l"/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Ademar Mucin Menon RA: 16601-7</a:t>
            </a:r>
          </a:p>
          <a:p>
            <a:pPr algn="l"/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ademarmmenon@hotmail.com</a:t>
            </a:r>
            <a:endParaRPr lang="pt-BR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b="1" dirty="0" smtClean="0"/>
              <a:t>Texto 1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BR" sz="3200" dirty="0" smtClean="0"/>
              <a:t>	De operador a integrador logístico: uma proposta conceitual no contexto dos processos do gerenciamento da cadeia de suprimentos.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58204" cy="1439850"/>
          </a:xfrm>
        </p:spPr>
        <p:txBody>
          <a:bodyPr>
            <a:normAutofit/>
          </a:bodyPr>
          <a:lstStyle/>
          <a:p>
            <a:r>
              <a:rPr lang="pt-BR" sz="2400" b="1" dirty="0" smtClean="0"/>
              <a:t>A) </a:t>
            </a:r>
            <a:r>
              <a:rPr lang="pt-BR" sz="2400" dirty="0" smtClean="0"/>
              <a:t>Explique os conceitos de “operador logístico” (3PL – third-party logistics) e de “integrador logístico” (4PL – fourth-party logistics).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500462"/>
          </a:xfrm>
        </p:spPr>
        <p:txBody>
          <a:bodyPr>
            <a:normAutofit/>
          </a:bodyPr>
          <a:lstStyle/>
          <a:p>
            <a:r>
              <a:rPr lang="pt-BR" sz="2000" dirty="0" smtClean="0"/>
              <a:t>Conceito 3PL – definem 3PL como uma relação entre um contratante e um terceiro, na qual o terceiro oferece um produto mais customizado quando comparado com produtos básicos.</a:t>
            </a:r>
          </a:p>
          <a:p>
            <a:r>
              <a:rPr lang="pt-BR" sz="2000" dirty="0" smtClean="0"/>
              <a:t>Costa (2007) resume o conceito de 4PL com: um agente integrador e gestor da cadeia de suprimentos que reúne e gerencia recursos, capacidades e tecnologias, em nome da eficiência de seu cliente, podendo desenvolver e operar uma rede de PSL, sendo eles de 3PLs.</a:t>
            </a:r>
          </a:p>
          <a:p>
            <a:endParaRPr lang="pt-B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066800"/>
          </a:xfrm>
        </p:spPr>
        <p:txBody>
          <a:bodyPr>
            <a:normAutofit/>
          </a:bodyPr>
          <a:lstStyle/>
          <a:p>
            <a:r>
              <a:rPr lang="pt-BR" sz="2400" b="1" dirty="0" smtClean="0"/>
              <a:t>B) </a:t>
            </a:r>
            <a:r>
              <a:rPr lang="pt-BR" sz="2400" dirty="0" smtClean="0"/>
              <a:t>Explique como é a atuação dos operadores logísticos como agentes integradores ou 4PL.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2000216"/>
            <a:ext cx="8229600" cy="4857784"/>
          </a:xfrm>
        </p:spPr>
        <p:txBody>
          <a:bodyPr>
            <a:noAutofit/>
          </a:bodyPr>
          <a:lstStyle/>
          <a:p>
            <a:r>
              <a:rPr lang="pt-BR" sz="2000" dirty="0" smtClean="0"/>
              <a:t>A atuação do operador como integrador no contexto do SCM, o levaria a administrar processos como os definidos por </a:t>
            </a:r>
            <a:r>
              <a:rPr lang="pt-BR" sz="2000" dirty="0" err="1" smtClean="0"/>
              <a:t>Croxton</a:t>
            </a:r>
            <a:r>
              <a:rPr lang="pt-BR" sz="2000" dirty="0" smtClean="0"/>
              <a:t> </a:t>
            </a:r>
            <a:r>
              <a:rPr lang="pt-BR" sz="2000" dirty="0" err="1" smtClean="0"/>
              <a:t>et</a:t>
            </a:r>
            <a:r>
              <a:rPr lang="pt-BR" sz="2000" dirty="0" smtClean="0"/>
              <a:t> al. (2001). Os 8 macro-processos definidos pelos autores e por </a:t>
            </a:r>
            <a:r>
              <a:rPr lang="pt-BR" sz="2000" dirty="0" err="1" smtClean="0"/>
              <a:t>Lambert</a:t>
            </a:r>
            <a:r>
              <a:rPr lang="pt-BR" sz="2000" dirty="0" smtClean="0"/>
              <a:t>, Cooper e </a:t>
            </a:r>
            <a:r>
              <a:rPr lang="pt-BR" sz="2000" dirty="0" err="1" smtClean="0"/>
              <a:t>Pagh</a:t>
            </a:r>
            <a:r>
              <a:rPr lang="pt-BR" sz="2000" dirty="0" smtClean="0"/>
              <a:t> (1998) são: </a:t>
            </a:r>
            <a:r>
              <a:rPr lang="pt-BR" sz="2000" b="1" dirty="0" smtClean="0"/>
              <a:t>(1)</a:t>
            </a:r>
            <a:r>
              <a:rPr lang="pt-BR" sz="2000" dirty="0" smtClean="0"/>
              <a:t> A ADMINISTRAÇÃO DO RELACIONAMENTO COM OS CLIENTES diz respeito de como a relação com os clientes é desenvolvida e mantida como um grupo de clientes pode ser identificado e atingido. </a:t>
            </a:r>
            <a:r>
              <a:rPr lang="pt-BR" sz="2000" b="1" dirty="0" smtClean="0"/>
              <a:t>(2) </a:t>
            </a:r>
            <a:r>
              <a:rPr lang="pt-BR" sz="2000" dirty="0" smtClean="0"/>
              <a:t>A ADMINISTRAÇÃO DO SERVIÇO AO CLIENTE é interface da empresa com seus clientes, provendo informações como datas de embarque de mercadorias e disponibilidade de produtos. </a:t>
            </a:r>
            <a:r>
              <a:rPr lang="pt-BR" sz="2000" b="1" dirty="0" smtClean="0"/>
              <a:t>(3) </a:t>
            </a:r>
            <a:r>
              <a:rPr lang="pt-BR" sz="2000" dirty="0" smtClean="0"/>
              <a:t>A ADMINISTRAÇÃO DA DEMANDA é o processo que lida com o equilíbrio entre as necessidades dos consumidores e a capacidade da empresa de supri-la.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6286544"/>
          </a:xfrm>
        </p:spPr>
        <p:txBody>
          <a:bodyPr>
            <a:normAutofit fontScale="92500" lnSpcReduction="10000"/>
          </a:bodyPr>
          <a:lstStyle/>
          <a:p>
            <a:r>
              <a:rPr lang="pt-BR" sz="2200" b="1" dirty="0" smtClean="0"/>
              <a:t>(</a:t>
            </a:r>
            <a:r>
              <a:rPr lang="pt-BR" sz="2200" b="1" dirty="0" smtClean="0"/>
              <a:t>4)</a:t>
            </a:r>
            <a:r>
              <a:rPr lang="pt-BR" sz="2200" dirty="0" smtClean="0"/>
              <a:t> A EXECUÇÃO DO PEDIDO requer uma coordenação integrada entre a manufatura, logística e marketing para atender as necessidades dos consumidores. </a:t>
            </a:r>
            <a:r>
              <a:rPr lang="pt-BR" sz="2200" b="1" dirty="0" smtClean="0"/>
              <a:t>(5)</a:t>
            </a:r>
            <a:r>
              <a:rPr lang="pt-BR" sz="2200" dirty="0" smtClean="0"/>
              <a:t> A ADMINISTRAÇÃO DO FLUXO DE PRODUÇÃO lida com a confecção do produto e estabelece a flexibilidade necessária para atingir os mercados-alvo. </a:t>
            </a:r>
            <a:r>
              <a:rPr lang="pt-BR" sz="2200" b="1" dirty="0" smtClean="0"/>
              <a:t>(6)</a:t>
            </a:r>
            <a:r>
              <a:rPr lang="pt-BR" sz="2200" dirty="0" smtClean="0"/>
              <a:t> A ADMINISTRAÇÃO DO RELACIONAMENTO COM FORNECEDORES é o processo que define como a companhia interage com seus fornecedores definindo e gerenciando os indicadores de performance. </a:t>
            </a:r>
            <a:r>
              <a:rPr lang="pt-BR" sz="2200" b="1" dirty="0" smtClean="0"/>
              <a:t>(7)</a:t>
            </a:r>
            <a:r>
              <a:rPr lang="pt-BR" sz="2200" dirty="0" smtClean="0"/>
              <a:t> O DESENVOLVIMENTO E COMERCIALIZAÇÃO DE PRODUTOS é um processo vital para a companhia. Sua habilidade em introduzir e comercializar novos produtos, determinará em muitas situações a manutenção da competitividade da empresa. </a:t>
            </a:r>
            <a:r>
              <a:rPr lang="pt-BR" sz="2200" b="1" dirty="0" smtClean="0"/>
              <a:t>(8)</a:t>
            </a:r>
            <a:r>
              <a:rPr lang="pt-BR" sz="2200" dirty="0" smtClean="0"/>
              <a:t> A ADMINISTRAÇÃO DA LOGÍSTICA REVERSA lida com o retorno de mercadorias dos clientes para a empresa. Estes macro-processos atravessam seis estruturas departamentais básicas identificadas por </a:t>
            </a:r>
            <a:r>
              <a:rPr lang="pt-BR" sz="2200" dirty="0" err="1" smtClean="0"/>
              <a:t>Lambert</a:t>
            </a:r>
            <a:r>
              <a:rPr lang="pt-BR" sz="2200" dirty="0" smtClean="0"/>
              <a:t>, Cooper e </a:t>
            </a:r>
            <a:r>
              <a:rPr lang="pt-BR" sz="2200" dirty="0" err="1" smtClean="0"/>
              <a:t>Pagh</a:t>
            </a:r>
            <a:r>
              <a:rPr lang="pt-BR" sz="2200" dirty="0" smtClean="0"/>
              <a:t> (1998) como: compras, produção, logística, pesquisa e desenvolvimento, finanças e marketing. Sendo cada processo dividido em dois níveis: estratégico e operacional. Cada um deles, constituído de sub-processos que por sua vez, possuem interface com os demais macro-processos</a:t>
            </a:r>
            <a:endParaRPr lang="pt-BR" sz="2200" dirty="0" smtClean="0"/>
          </a:p>
          <a:p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214446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C) </a:t>
            </a:r>
            <a:r>
              <a:rPr lang="pt-BR" sz="2400" dirty="0" smtClean="0"/>
              <a:t>Sintetize as principais evidências e descobertas do estudo de caso da empresa Schering-Plough </a:t>
            </a:r>
            <a:r>
              <a:rPr lang="pt-BR" sz="2400" dirty="0" err="1" smtClean="0"/>
              <a:t>Coopers</a:t>
            </a:r>
            <a:r>
              <a:rPr lang="pt-BR" sz="2400" dirty="0" smtClean="0"/>
              <a:t> e da AGV Logística.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Os resultados obtidos pela </a:t>
            </a:r>
            <a:r>
              <a:rPr lang="pt-BR" sz="2000" dirty="0" err="1" smtClean="0"/>
              <a:t>Schering-Plogh</a:t>
            </a:r>
            <a:r>
              <a:rPr lang="pt-BR" sz="2000" dirty="0" smtClean="0"/>
              <a:t> </a:t>
            </a:r>
            <a:r>
              <a:rPr lang="pt-BR" sz="2000" dirty="0" err="1" smtClean="0"/>
              <a:t>Coopers</a:t>
            </a:r>
            <a:r>
              <a:rPr lang="pt-BR" sz="2000" dirty="0" smtClean="0"/>
              <a:t> podem ser resumidos pela (a) obtenção de flexibilidade, constatada na rápida acomodação de estoques pós-função, com aumento de aproximadamente 50% na capacidade de armazenagem, (b) pela melhoria na performance operacional, pois os índices de entrega apresentam significativa melhoria com 95% das notas fiscais expedidas e entregues dentro do prazo, contra 90% antes da terceirização, (c) pela </a:t>
            </a:r>
            <a:r>
              <a:rPr lang="pt-BR" sz="2000" dirty="0" err="1" smtClean="0"/>
              <a:t>acuária</a:t>
            </a:r>
            <a:r>
              <a:rPr lang="pt-BR" sz="2000" dirty="0" smtClean="0"/>
              <a:t> dos estoques que sofreu pequena melhora, pois os índices de 98%, chegaram próximos a 100% com a terceirização e (d) pelos custos logísticos que estavam em 6% e chegaram a 5% sobre o total do faturamento.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58204" cy="1857388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D) </a:t>
            </a:r>
            <a:r>
              <a:rPr lang="pt-BR" sz="2400" dirty="0" smtClean="0"/>
              <a:t>Considere um empresa industrial de seu conhecimento. O que você pensa que poderia ser adaptado do modelo de atuação descrito neste caso? Quais os prováveis ganhos e riscos que a empresa poderia ter </a:t>
            </a:r>
            <a:r>
              <a:rPr lang="pt-BR" sz="2400" dirty="0" smtClean="0"/>
              <a:t>se </a:t>
            </a:r>
            <a:r>
              <a:rPr lang="pt-BR" sz="2400" dirty="0" smtClean="0"/>
              <a:t>utilizasse uma operação logística semelhante?</a:t>
            </a:r>
            <a:endParaRPr lang="pt-BR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571472" y="2857496"/>
            <a:ext cx="792961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Inicialmente, o setor que poderia ser adaptado seria o de expedição, onde existem hoje vários problemas como: armazenamento de produto acabado, entrega do produto no  prazo determinado; rotas de transporte para entrega do produto até os clientes.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Ganhos: qualidade na entrega do produto para o cliente (cumprimento de prazo, devoluções ou retorno de pedidos de cliente). Armazenagem de produtos. Diferenciação no atendimento ao cliente.</a:t>
            </a:r>
          </a:p>
          <a:p>
            <a:pPr>
              <a:buFont typeface="Arial" pitchFamily="34" charset="0"/>
              <a:buChar char="•"/>
            </a:pPr>
            <a:r>
              <a:rPr lang="pt-BR" sz="2000" dirty="0" smtClean="0"/>
              <a:t>Riscos: elevar o custo final do produto, contrato dos serviços serem de longo prazo.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2000264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E) </a:t>
            </a:r>
            <a:r>
              <a:rPr lang="pt-BR" sz="2400" dirty="0" smtClean="0"/>
              <a:t>Por que o autor afirma que o 4PL no mercado brasileiro ainda não incorporou em seu escopo processos do gerenciamento da cadeia de suprimentos? Quais as ameaças e oportunidades que decorrem desta constatação?</a:t>
            </a: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428868"/>
            <a:ext cx="8258204" cy="4286232"/>
          </a:xfrm>
        </p:spPr>
        <p:txBody>
          <a:bodyPr>
            <a:noAutofit/>
          </a:bodyPr>
          <a:lstStyle/>
          <a:p>
            <a:r>
              <a:rPr lang="pt-BR" sz="2000" dirty="0" smtClean="0"/>
              <a:t>Algumas pessoas hesitam em ceder suas operações logísticas (ou parte delas) a fornecedores terceirizados porque estão preocupadas em perder o controle da operação e das informações (normalmente porque afeta sua área de influência).</a:t>
            </a:r>
          </a:p>
          <a:p>
            <a:r>
              <a:rPr lang="pt-BR" sz="2000" b="1" dirty="0" smtClean="0"/>
              <a:t>Oportunidades:</a:t>
            </a:r>
            <a:r>
              <a:rPr lang="pt-BR" sz="2000" dirty="0" smtClean="0"/>
              <a:t> oferece soluções integradas e específicas para o segmento de negócio de seus clientes.</a:t>
            </a:r>
            <a:r>
              <a:rPr lang="pt-BR" sz="2000" dirty="0"/>
              <a:t> </a:t>
            </a:r>
            <a:r>
              <a:rPr lang="pt-BR" sz="2000" dirty="0" smtClean="0"/>
              <a:t>Desenvolve múltiplos processos ao longo da cadeia de suprimentos de seus clientes. Possui elevada capacidade de planejamento estratégico e operacional apoiado com grande infra-estrutura tecnológica</a:t>
            </a:r>
            <a:r>
              <a:rPr lang="pt-BR" sz="2000" dirty="0" smtClean="0"/>
              <a:t>.</a:t>
            </a:r>
            <a:r>
              <a:rPr lang="pt-BR" sz="2000" b="1" dirty="0" smtClean="0"/>
              <a:t> </a:t>
            </a:r>
            <a:endParaRPr lang="pt-BR" sz="2000" b="1" dirty="0" smtClean="0"/>
          </a:p>
          <a:p>
            <a:r>
              <a:rPr lang="pt-BR" sz="2000" b="1" dirty="0" smtClean="0"/>
              <a:t>Ameaças</a:t>
            </a:r>
            <a:r>
              <a:rPr lang="pt-BR" sz="2000" b="1" dirty="0" smtClean="0"/>
              <a:t>: </a:t>
            </a:r>
            <a:r>
              <a:rPr lang="pt-BR" sz="2000" dirty="0" smtClean="0"/>
              <a:t>Acordo dos parceiros de negócios tende a levar os custos de mudança não só em termos financeiros, mas com impacto na cultura empresarial também. </a:t>
            </a:r>
            <a:r>
              <a:rPr lang="pt-BR" sz="2000" dirty="0" err="1" smtClean="0"/>
              <a:t>Joint</a:t>
            </a:r>
            <a:r>
              <a:rPr lang="pt-BR" sz="2000" dirty="0" smtClean="0"/>
              <a:t> </a:t>
            </a:r>
            <a:r>
              <a:rPr lang="pt-BR" sz="2000" dirty="0" err="1" smtClean="0"/>
              <a:t>ventures</a:t>
            </a:r>
            <a:r>
              <a:rPr lang="pt-BR" sz="2000" dirty="0" smtClean="0"/>
              <a:t> ou contratos de serviços tendem a ser de longo prazo (superior a 5 anos).</a:t>
            </a:r>
          </a:p>
          <a:p>
            <a:endParaRPr lang="pt-B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336</TotalTime>
  <Words>918</Words>
  <Application>Microsoft Office PowerPoint</Application>
  <PresentationFormat>Apresentação na tela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Urbano</vt:lpstr>
      <vt:lpstr>Trabalho inicial – Unifae  6º período Engenharia de Produção </vt:lpstr>
      <vt:lpstr>Texto 1</vt:lpstr>
      <vt:lpstr>A) Explique os conceitos de “operador logístico” (3PL – third-party logistics) e de “integrador logístico” (4PL – fourth-party logistics).</vt:lpstr>
      <vt:lpstr>B) Explique como é a atuação dos operadores logísticos como agentes integradores ou 4PL.</vt:lpstr>
      <vt:lpstr>Slide 5</vt:lpstr>
      <vt:lpstr>C) Sintetize as principais evidências e descobertas do estudo de caso da empresa Schering-Plough Coopers e da AGV Logística.</vt:lpstr>
      <vt:lpstr>D) Considere um empresa industrial de seu conhecimento. O que você pensa que poderia ser adaptado do modelo de atuação descrito neste caso? Quais os prováveis ganhos e riscos que a empresa poderia ter se utilizasse uma operação logística semelhante?</vt:lpstr>
      <vt:lpstr>E) Por que o autor afirma que o 4PL no mercado brasileiro ainda não incorporou em seu escopo processos do gerenciamento da cadeia de suprimentos? Quais as ameaças e oportunidades que decorrem desta constatação?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Trabalho inicial – Unifae – 6º período Engenharia de Produção Ademar Mucin Menon RA: 16601-7</dc:title>
  <dc:creator>User</dc:creator>
  <cp:lastModifiedBy>User</cp:lastModifiedBy>
  <cp:revision>22</cp:revision>
  <dcterms:created xsi:type="dcterms:W3CDTF">2012-09-08T13:40:04Z</dcterms:created>
  <dcterms:modified xsi:type="dcterms:W3CDTF">2012-09-11T21:42:22Z</dcterms:modified>
</cp:coreProperties>
</file>